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2" r:id="rId5"/>
    <p:sldId id="258" r:id="rId6"/>
    <p:sldId id="260" r:id="rId7"/>
    <p:sldId id="267" r:id="rId8"/>
    <p:sldId id="265" r:id="rId9"/>
    <p:sldId id="268" r:id="rId10"/>
    <p:sldId id="264" r:id="rId11"/>
    <p:sldId id="263" r:id="rId12"/>
    <p:sldId id="272" r:id="rId13"/>
    <p:sldId id="269" r:id="rId14"/>
    <p:sldId id="285" r:id="rId15"/>
    <p:sldId id="286" r:id="rId16"/>
    <p:sldId id="287" r:id="rId17"/>
    <p:sldId id="288" r:id="rId18"/>
    <p:sldId id="289" r:id="rId19"/>
    <p:sldId id="291" r:id="rId20"/>
    <p:sldId id="276" r:id="rId21"/>
    <p:sldId id="290" r:id="rId22"/>
    <p:sldId id="271" r:id="rId23"/>
    <p:sldId id="274" r:id="rId24"/>
    <p:sldId id="278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105" autoAdjust="0"/>
    <p:restoredTop sz="94600" autoAdjust="0"/>
  </p:normalViewPr>
  <p:slideViewPr>
    <p:cSldViewPr snapToGrid="0">
      <p:cViewPr varScale="1">
        <p:scale>
          <a:sx n="69" d="100"/>
          <a:sy n="69" d="100"/>
        </p:scale>
        <p:origin x="-69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47721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72020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240920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241393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97477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89578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1870620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19060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40520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943877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93639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136525"/>
            <a:ext cx="1448655" cy="5953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16200000">
            <a:off x="-2199781" y="2336307"/>
            <a:ext cx="5848220" cy="14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136525"/>
            <a:ext cx="376136" cy="595337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5514" y="283029"/>
            <a:ext cx="9518954" cy="570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BAAE8E5-16A9-464B-BCE1-F7A704A33CC6}" type="datetimeFigureOut">
              <a:rPr lang="es-CO" smtClean="0"/>
              <a:pPr/>
              <a:t>6/03/2020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F0AB906-6586-4264-B25D-07D65DA2006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241517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E6E4FB4-8B78-4F75-A84F-759DAB023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MANUAL DE DESAROLLO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8EBACEA-7670-4DCB-9273-883D811143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PLAY WEB VIDEO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9421091" y="1995054"/>
            <a:ext cx="25076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INTEGRANTES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Andrea Sanchez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Angie </a:t>
            </a:r>
            <a:r>
              <a:rPr lang="en-US" b="1" dirty="0" err="1" smtClean="0">
                <a:solidFill>
                  <a:srgbClr val="0070C0"/>
                </a:solidFill>
              </a:rPr>
              <a:t>Avilan</a:t>
            </a:r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Juan Castaneda</a:t>
            </a:r>
          </a:p>
          <a:p>
            <a:r>
              <a:rPr lang="en-US" b="1" dirty="0" err="1" smtClean="0">
                <a:solidFill>
                  <a:srgbClr val="0070C0"/>
                </a:solidFill>
              </a:rPr>
              <a:t>Maly</a:t>
            </a:r>
            <a:r>
              <a:rPr lang="en-US" b="1" dirty="0" smtClean="0">
                <a:solidFill>
                  <a:srgbClr val="0070C0"/>
                </a:solidFill>
              </a:rPr>
              <a:t> Puerto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Mauricio Martinez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Miguel </a:t>
            </a:r>
            <a:r>
              <a:rPr lang="en-US" b="1" dirty="0" err="1" smtClean="0">
                <a:solidFill>
                  <a:srgbClr val="0070C0"/>
                </a:solidFill>
              </a:rPr>
              <a:t>Moya</a:t>
            </a:r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Richard Rincon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38995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LOGIN</a:t>
            </a:r>
            <a:endParaRPr lang="es-CO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72" y="266700"/>
            <a:ext cx="5320078" cy="385804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513" y="2880941"/>
            <a:ext cx="3681046" cy="3396772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6870431" y="4314092"/>
            <a:ext cx="771112" cy="18317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431" y="4723058"/>
            <a:ext cx="792163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431" y="152400"/>
            <a:ext cx="4512677" cy="2672862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581150" y="4168676"/>
            <a:ext cx="5600700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El contenedor principal es  </a:t>
            </a:r>
            <a:r>
              <a:rPr lang="es-VE" dirty="0" err="1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div</a:t>
            </a:r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 con estilo de la clase “</a:t>
            </a:r>
            <a:r>
              <a:rPr lang="es-VE" dirty="0" err="1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form-register</a:t>
            </a:r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”,  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Las casillas son inputs con estilos de clase “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controls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”. La de correo contiene un método para cambiar de mayúsculas  a 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Minusculas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 Todas contiene una validación para recordarle al  Usuario los datos </a:t>
            </a:r>
            <a:r>
              <a:rPr lang="es-VE" u="sng" dirty="0" smtClean="0">
                <a:solidFill>
                  <a:schemeClr val="bg2">
                    <a:lumMod val="75000"/>
                  </a:schemeClr>
                </a:solidFill>
              </a:rPr>
              <a:t>importantes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 a ingresar Los botones también son inputs pero están asociados a funciones 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onclick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 y tienen otro estilo. </a:t>
            </a:r>
            <a:endParaRPr lang="es-VE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058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LOGIN</a:t>
            </a:r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4518" y="0"/>
            <a:ext cx="4067175" cy="402907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CuadroTexto"/>
          <p:cNvSpPr txBox="1"/>
          <p:nvPr/>
        </p:nvSpPr>
        <p:spPr>
          <a:xfrm>
            <a:off x="5815444" y="0"/>
            <a:ext cx="5600700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La función asociada al botón Ingresar 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login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()  compara los datos introducidos por el usuario con los que 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estan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 guardados en el local 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Store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. Si son correctos, redirige a el home. Si no, entrega una alerta.</a:t>
            </a:r>
            <a:endParaRPr lang="es-V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467" y="3651665"/>
            <a:ext cx="2949287" cy="3206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5950" y="1123950"/>
            <a:ext cx="649605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013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48487D-2BD6-4A8E-93BA-A223432C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FLUJO DE PÁGINAS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05D5148-5B48-4CF4-AC34-236F99BB5951}"/>
              </a:ext>
            </a:extLst>
          </p:cNvPr>
          <p:cNvSpPr txBox="1"/>
          <p:nvPr/>
        </p:nvSpPr>
        <p:spPr>
          <a:xfrm>
            <a:off x="4880025" y="136524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INDEX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F3E87AC8-F303-47B9-A338-4CEF65EB7455}"/>
              </a:ext>
            </a:extLst>
          </p:cNvPr>
          <p:cNvSpPr txBox="1"/>
          <p:nvPr/>
        </p:nvSpPr>
        <p:spPr>
          <a:xfrm>
            <a:off x="2313467" y="1750151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REGISTRO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2722A138-884B-45EF-8E07-A4E9A95DB7DD}"/>
              </a:ext>
            </a:extLst>
          </p:cNvPr>
          <p:cNvSpPr txBox="1"/>
          <p:nvPr/>
        </p:nvSpPr>
        <p:spPr>
          <a:xfrm>
            <a:off x="8187805" y="1750150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LOGIN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36706FB5-CCBE-4615-AE44-62EB1C883BA1}"/>
              </a:ext>
            </a:extLst>
          </p:cNvPr>
          <p:cNvSpPr txBox="1"/>
          <p:nvPr/>
        </p:nvSpPr>
        <p:spPr>
          <a:xfrm>
            <a:off x="4949298" y="3396814"/>
            <a:ext cx="2389909" cy="584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HOME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58D7C1BD-2D22-4253-862F-1FDA89EF0CEA}"/>
              </a:ext>
            </a:extLst>
          </p:cNvPr>
          <p:cNvSpPr txBox="1"/>
          <p:nvPr/>
        </p:nvSpPr>
        <p:spPr>
          <a:xfrm>
            <a:off x="1812247" y="4917879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PERFIL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8C6D7564-D6EF-4771-A96A-D9D1DE81060B}"/>
              </a:ext>
            </a:extLst>
          </p:cNvPr>
          <p:cNvSpPr txBox="1"/>
          <p:nvPr/>
        </p:nvSpPr>
        <p:spPr>
          <a:xfrm>
            <a:off x="8103721" y="4907527"/>
            <a:ext cx="316576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 smtClean="0"/>
              <a:t>CATEGORIAS</a:t>
            </a:r>
            <a:endParaRPr lang="es-CO" sz="3200" dirty="0"/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xmlns="" id="{43779723-173C-4031-8177-43D4997094A8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4277275" y="-47554"/>
            <a:ext cx="1028852" cy="2566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xmlns="" id="{8848A6F6-05D5-4547-BEFA-65B12DA0D10C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7214445" y="-418166"/>
            <a:ext cx="1028851" cy="3307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xmlns="" id="{B18E40F4-6192-45ED-A489-3E0FD7189F67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4703376" y="2042538"/>
            <a:ext cx="34844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xmlns="" id="{03D444AC-CC8F-44BA-AE8A-B3ED1CB5342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7232563" y="1246616"/>
            <a:ext cx="1061889" cy="32385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xmlns="" id="{7A379AF7-3855-4CB0-9064-724E66D336E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4107583" y="2881209"/>
            <a:ext cx="936290" cy="3137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xmlns="" id="{96EE0B64-39F9-456C-8B30-E2D6B78EB372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16200000" flipH="1">
            <a:off x="7452459" y="2673383"/>
            <a:ext cx="925938" cy="3542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6754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30082"/>
          <a:stretch>
            <a:fillRect/>
          </a:stretch>
        </p:blipFill>
        <p:spPr bwMode="auto">
          <a:xfrm>
            <a:off x="1496290" y="0"/>
            <a:ext cx="10633423" cy="6858000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001B83-251D-4800-8661-78E2B6F5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INDEX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1543050" y="0"/>
            <a:ext cx="10648950" cy="748145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800" b="1" dirty="0" err="1" smtClean="0">
                <a:solidFill>
                  <a:schemeClr val="bg1"/>
                </a:solidFill>
              </a:rPr>
              <a:t>Navbar</a:t>
            </a:r>
            <a:r>
              <a:rPr lang="es-VE" sz="2800" b="1" dirty="0" smtClean="0">
                <a:solidFill>
                  <a:schemeClr val="bg1"/>
                </a:solidFill>
              </a:rPr>
              <a:t> – </a:t>
            </a:r>
            <a:r>
              <a:rPr lang="es-VE" sz="2800" b="1" dirty="0" smtClean="0">
                <a:solidFill>
                  <a:srgbClr val="C00000"/>
                </a:solidFill>
              </a:rPr>
              <a:t>Barra de navegación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1482436" y="623455"/>
            <a:ext cx="10709564" cy="3344140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800" b="1" dirty="0" smtClean="0">
                <a:solidFill>
                  <a:srgbClr val="C00000"/>
                </a:solidFill>
              </a:rPr>
              <a:t>banner</a:t>
            </a:r>
            <a:endParaRPr lang="es-VE" sz="2800" b="1" dirty="0">
              <a:solidFill>
                <a:srgbClr val="C00000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1620981" y="4087091"/>
            <a:ext cx="2396837" cy="2770909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800" b="1" dirty="0" smtClean="0">
                <a:solidFill>
                  <a:srgbClr val="C00000"/>
                </a:solidFill>
              </a:rPr>
              <a:t>Menú de categorías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4200524" y="4043363"/>
            <a:ext cx="7991476" cy="2814637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VE" sz="2800" b="1" dirty="0" err="1" smtClean="0">
                <a:solidFill>
                  <a:srgbClr val="C00000"/>
                </a:solidFill>
              </a:rPr>
              <a:t>Div</a:t>
            </a:r>
            <a:r>
              <a:rPr lang="es-VE" sz="2800" b="1" dirty="0" smtClean="0">
                <a:solidFill>
                  <a:srgbClr val="C00000"/>
                </a:solidFill>
              </a:rPr>
              <a:t> de inyección de videos para cada categoría</a:t>
            </a:r>
          </a:p>
        </p:txBody>
      </p:sp>
    </p:spTree>
    <p:extLst>
      <p:ext uri="{BB962C8B-B14F-4D97-AF65-F5344CB8AC3E}">
        <p14:creationId xmlns="" xmlns:p14="http://schemas.microsoft.com/office/powerpoint/2010/main" val="405512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HOME / NAVBAR</a:t>
            </a:r>
            <a:endParaRPr lang="es-CO" dirty="0"/>
          </a:p>
        </p:txBody>
      </p:sp>
      <p:sp>
        <p:nvSpPr>
          <p:cNvPr id="13" name="2 CuadroTexto"/>
          <p:cNvSpPr txBox="1"/>
          <p:nvPr/>
        </p:nvSpPr>
        <p:spPr>
          <a:xfrm>
            <a:off x="9709725" y="1742069"/>
            <a:ext cx="229754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EL </a:t>
            </a:r>
            <a:r>
              <a:rPr lang="es-ES_tradnl" dirty="0" err="1" smtClean="0">
                <a:solidFill>
                  <a:schemeClr val="bg2">
                    <a:lumMod val="50000"/>
                  </a:schemeClr>
                </a:solidFill>
              </a:rPr>
              <a:t>Navbar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fue </a:t>
            </a:r>
          </a:p>
          <a:p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extraído de Bootstrap,</a:t>
            </a:r>
          </a:p>
          <a:p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en esta primera sección básicamente encontramos las propiedades de color del </a:t>
            </a:r>
            <a:r>
              <a:rPr lang="es-ES_tradnl" dirty="0" err="1" smtClean="0">
                <a:solidFill>
                  <a:schemeClr val="bg2">
                    <a:lumMod val="50000"/>
                  </a:schemeClr>
                </a:solidFill>
              </a:rPr>
              <a:t>Navbar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fijo y  el logo que fue insertado como imagen.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n 6" descr="Captura de pantalla 2020-03-05 a las 11.59.08 p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9937" y="106832"/>
            <a:ext cx="10206689" cy="1376941"/>
          </a:xfrm>
          <a:prstGeom prst="rect">
            <a:avLst/>
          </a:prstGeom>
        </p:spPr>
      </p:pic>
      <p:pic>
        <p:nvPicPr>
          <p:cNvPr id="14" name="Imagen 13" descr="Captura de pantalla 2020-03-05 a las 11.57.29 p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6583" y="1700305"/>
            <a:ext cx="7682053" cy="470742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15763" y="1423116"/>
            <a:ext cx="422411" cy="219475"/>
          </a:xfrm>
          <a:prstGeom prst="rect">
            <a:avLst/>
          </a:prstGeom>
        </p:spPr>
      </p:pic>
      <p:sp>
        <p:nvSpPr>
          <p:cNvPr id="15" name="Flecha derecha 14"/>
          <p:cNvSpPr/>
          <p:nvPr/>
        </p:nvSpPr>
        <p:spPr>
          <a:xfrm>
            <a:off x="5842000" y="2193636"/>
            <a:ext cx="3706090" cy="4271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990321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HOME / NAVBAR</a:t>
            </a:r>
            <a:endParaRPr lang="es-CO" dirty="0"/>
          </a:p>
        </p:txBody>
      </p:sp>
      <p:sp>
        <p:nvSpPr>
          <p:cNvPr id="13" name="2 CuadroTexto"/>
          <p:cNvSpPr txBox="1"/>
          <p:nvPr/>
        </p:nvSpPr>
        <p:spPr>
          <a:xfrm>
            <a:off x="1570182" y="1453432"/>
            <a:ext cx="1004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Este es el buscador interno de la pagina que nos permite filtrar o buscar por nombre cada video por medio de la función </a:t>
            </a:r>
            <a:r>
              <a:rPr lang="es-ES_tradnl" b="1" u="sng" dirty="0" smtClean="0">
                <a:solidFill>
                  <a:schemeClr val="bg2">
                    <a:lumMod val="50000"/>
                  </a:schemeClr>
                </a:solidFill>
              </a:rPr>
              <a:t>search() 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la cual se acciona con Java Script.</a:t>
            </a:r>
            <a:endParaRPr lang="es-ES_tradnl" b="1" u="sng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n 6" descr="Captura de pantalla 2020-03-05 a las 11.59.08 p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9937" y="106832"/>
            <a:ext cx="10206689" cy="1376941"/>
          </a:xfrm>
          <a:prstGeom prst="rect">
            <a:avLst/>
          </a:prstGeom>
        </p:spPr>
      </p:pic>
      <p:pic>
        <p:nvPicPr>
          <p:cNvPr id="14" name="Imagen 13" descr="Captura de pantalla 2020-03-05 a las 11.57.29 p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0130" y="2108463"/>
            <a:ext cx="7543508" cy="46225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80146" y="593277"/>
            <a:ext cx="1053211" cy="547224"/>
          </a:xfrm>
          <a:prstGeom prst="rect">
            <a:avLst/>
          </a:prstGeom>
        </p:spPr>
      </p:pic>
      <p:sp>
        <p:nvSpPr>
          <p:cNvPr id="3" name="Flecha curvada hacia la izquierda 2"/>
          <p:cNvSpPr/>
          <p:nvPr/>
        </p:nvSpPr>
        <p:spPr>
          <a:xfrm>
            <a:off x="7262091" y="2089727"/>
            <a:ext cx="2297546" cy="221672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4783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20-03-06 a las 12.49.01 a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2546" y="119544"/>
            <a:ext cx="9882908" cy="7001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HOME / JAVA SCRIPT  DEL BUSCADOR INTERNO</a:t>
            </a:r>
            <a:endParaRPr lang="es-CO" dirty="0"/>
          </a:p>
        </p:txBody>
      </p:sp>
      <p:sp>
        <p:nvSpPr>
          <p:cNvPr id="13" name="2 CuadroTexto"/>
          <p:cNvSpPr txBox="1"/>
          <p:nvPr/>
        </p:nvSpPr>
        <p:spPr>
          <a:xfrm>
            <a:off x="7735453" y="945438"/>
            <a:ext cx="3925456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La función de buscar o filtrar los videos se llama </a:t>
            </a:r>
            <a:r>
              <a:rPr lang="es-ES_tradnl" b="1" u="sng" dirty="0" smtClean="0">
                <a:solidFill>
                  <a:schemeClr val="bg2">
                    <a:lumMod val="50000"/>
                  </a:schemeClr>
                </a:solidFill>
              </a:rPr>
              <a:t>search()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, dentro de ella tenemos 7 variables </a:t>
            </a:r>
            <a:r>
              <a:rPr lang="es-ES_tradnl" dirty="0" err="1" smtClean="0">
                <a:solidFill>
                  <a:schemeClr val="bg2">
                    <a:lumMod val="50000"/>
                  </a:schemeClr>
                </a:solidFill>
              </a:rPr>
              <a:t>undefined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o indefinidas inicialmente pero que línea a línea se va a ir definiendo una acción para cada una de ellas (input, </a:t>
            </a:r>
            <a:r>
              <a:rPr lang="es-ES_tradnl" dirty="0" err="1" smtClean="0">
                <a:solidFill>
                  <a:schemeClr val="bg2">
                    <a:lumMod val="50000"/>
                  </a:schemeClr>
                </a:solidFill>
              </a:rPr>
              <a:t>filter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s-ES_tradnl" dirty="0" err="1" smtClean="0">
                <a:solidFill>
                  <a:schemeClr val="bg2">
                    <a:lumMod val="50000"/>
                  </a:schemeClr>
                </a:solidFill>
              </a:rPr>
              <a:t>ul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, li, i, h5, p) estas variables son los elementos por los cuales la función </a:t>
            </a:r>
            <a:r>
              <a:rPr lang="es-ES_tradnl" b="1" u="sng" dirty="0">
                <a:solidFill>
                  <a:schemeClr val="bg2">
                    <a:lumMod val="50000"/>
                  </a:schemeClr>
                </a:solidFill>
              </a:rPr>
              <a:t>search()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va  a hacer recorrido usando el </a:t>
            </a:r>
            <a:r>
              <a:rPr lang="es-ES_tradnl" dirty="0" err="1" smtClean="0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que es la estructura que nos permite repetir la acción de buscar cada vez que el usuario ponga una palabra en el buscador, este </a:t>
            </a:r>
            <a:r>
              <a:rPr lang="es-ES_tradnl" dirty="0" err="1" smtClean="0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trabaja en conjunto co</a:t>
            </a:r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la función </a:t>
            </a:r>
            <a:r>
              <a:rPr lang="es-ES_tradnl" b="1" u="sng" dirty="0" err="1" smtClean="0">
                <a:solidFill>
                  <a:schemeClr val="bg2">
                    <a:lumMod val="50000"/>
                  </a:schemeClr>
                </a:solidFill>
              </a:rPr>
              <a:t>indexOf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la cual </a:t>
            </a:r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os </a:t>
            </a:r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permite comprobar rápidamente si un elemento existe y nos devuelve la posición de este, es decir lo hace visible.</a:t>
            </a:r>
          </a:p>
          <a:p>
            <a:endParaRPr lang="es-ES_tradnl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n 2" descr="Captura de pantalla 2020-03-06 a las 12.23.25 a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2545" y="1651001"/>
            <a:ext cx="5862073" cy="4477328"/>
          </a:xfrm>
          <a:prstGeom prst="rect">
            <a:avLst/>
          </a:prstGeom>
        </p:spPr>
      </p:pic>
      <p:sp>
        <p:nvSpPr>
          <p:cNvPr id="15" name="Flecha derecha 14"/>
          <p:cNvSpPr/>
          <p:nvPr/>
        </p:nvSpPr>
        <p:spPr>
          <a:xfrm>
            <a:off x="3833095" y="2135908"/>
            <a:ext cx="3971632" cy="4271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474934" y="642554"/>
            <a:ext cx="1586510" cy="8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9752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HOME / NAVBAR</a:t>
            </a:r>
            <a:endParaRPr lang="es-CO" dirty="0"/>
          </a:p>
        </p:txBody>
      </p:sp>
      <p:sp>
        <p:nvSpPr>
          <p:cNvPr id="13" name="2 CuadroTexto"/>
          <p:cNvSpPr txBox="1"/>
          <p:nvPr/>
        </p:nvSpPr>
        <p:spPr>
          <a:xfrm>
            <a:off x="9224821" y="1591984"/>
            <a:ext cx="2817085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En esta sección </a:t>
            </a:r>
          </a:p>
          <a:p>
            <a:pPr algn="ctr"/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 tenemos la opción </a:t>
            </a:r>
          </a:p>
          <a:p>
            <a:pPr algn="ctr"/>
            <a:r>
              <a:rPr lang="es-ES" dirty="0" smtClean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ropdown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que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permite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que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tenga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un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boton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desplegable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el cual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el de USUARIO,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este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boton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almacena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en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LocalStorage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el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nombre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del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usuario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y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permite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que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una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vez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el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usuario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halla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iniciado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sesion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su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nombre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permanezca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siempre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en el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Navbar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y a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su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vez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en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este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menu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desplegable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la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opcion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perfil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esta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enlazada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con la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pagina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perfil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en la cual el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usuario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podra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modificar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y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actualizar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sus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datos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personales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.</a:t>
            </a:r>
            <a:endParaRPr lang="es-ES_tradnl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n 6" descr="Captura de pantalla 2020-03-05 a las 11.59.08 p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9937" y="106832"/>
            <a:ext cx="10206689" cy="1376941"/>
          </a:xfrm>
          <a:prstGeom prst="rect">
            <a:avLst/>
          </a:prstGeom>
        </p:spPr>
      </p:pic>
      <p:pic>
        <p:nvPicPr>
          <p:cNvPr id="14" name="Imagen 13" descr="Captura de pantalla 2020-03-05 a las 11.57.29 p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6583" y="1700305"/>
            <a:ext cx="7682053" cy="470742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15763" y="1376936"/>
            <a:ext cx="422411" cy="219475"/>
          </a:xfrm>
          <a:prstGeom prst="rect">
            <a:avLst/>
          </a:prstGeom>
        </p:spPr>
      </p:pic>
      <p:sp>
        <p:nvSpPr>
          <p:cNvPr id="15" name="Flecha derecha 14"/>
          <p:cNvSpPr/>
          <p:nvPr/>
        </p:nvSpPr>
        <p:spPr>
          <a:xfrm>
            <a:off x="5668819" y="4918362"/>
            <a:ext cx="3706090" cy="4271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8654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2020-03-06 a las 12.54.33 a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8536" y="3887901"/>
            <a:ext cx="6501668" cy="25123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HOME / MENU  VERTICAL</a:t>
            </a:r>
            <a:endParaRPr lang="es-CO" dirty="0"/>
          </a:p>
        </p:txBody>
      </p:sp>
      <p:sp>
        <p:nvSpPr>
          <p:cNvPr id="15" name="Flecha derecha 14"/>
          <p:cNvSpPr/>
          <p:nvPr/>
        </p:nvSpPr>
        <p:spPr>
          <a:xfrm>
            <a:off x="7631544" y="4537363"/>
            <a:ext cx="1142999" cy="3117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Captura de pantalla 2020-03-06 a las 12.55.40 a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5425" y="138544"/>
            <a:ext cx="1594445" cy="3650093"/>
          </a:xfrm>
          <a:prstGeom prst="rect">
            <a:avLst/>
          </a:prstGeom>
        </p:spPr>
      </p:pic>
      <p:sp>
        <p:nvSpPr>
          <p:cNvPr id="10" name="2 CuadroTexto"/>
          <p:cNvSpPr txBox="1"/>
          <p:nvPr/>
        </p:nvSpPr>
        <p:spPr>
          <a:xfrm>
            <a:off x="8716805" y="3935704"/>
            <a:ext cx="2932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Dentro de este menú vertical cada línea tiene un elemento </a:t>
            </a:r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</a:rPr>
              <a:t>&lt;a </a:t>
            </a:r>
            <a:r>
              <a:rPr lang="es-ES_tradnl" b="1" dirty="0" err="1" smtClean="0">
                <a:solidFill>
                  <a:schemeClr val="bg2">
                    <a:lumMod val="50000"/>
                  </a:schemeClr>
                </a:solidFill>
              </a:rPr>
              <a:t>href</a:t>
            </a:r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</a:rPr>
              <a:t>=“”&gt; </a:t>
            </a:r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que nos permite crear un hipervínculo a la sección donde se encuentran los videos de esa categoría de música especifica a la que el usuario le dio click.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Imagen 4" descr="Captura de pantalla 2020-03-06 a las 1.01.29 a.m.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56658" y="150090"/>
            <a:ext cx="6567360" cy="2967184"/>
          </a:xfrm>
          <a:prstGeom prst="rect">
            <a:avLst/>
          </a:prstGeom>
        </p:spPr>
      </p:pic>
      <p:sp>
        <p:nvSpPr>
          <p:cNvPr id="16" name="2 CuadroTexto"/>
          <p:cNvSpPr txBox="1"/>
          <p:nvPr/>
        </p:nvSpPr>
        <p:spPr>
          <a:xfrm>
            <a:off x="3131129" y="1501929"/>
            <a:ext cx="222596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Este es el menú vertical, fue extraído de Bootstrap, cada ítem al hacerle click nos lleva a categoría seleccionada. 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615" y="1119909"/>
            <a:ext cx="2112657" cy="3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234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001B83-251D-4800-8661-78E2B6F5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HOME</a:t>
            </a:r>
            <a:endParaRPr lang="es-CO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0368" y="220806"/>
            <a:ext cx="97917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1579418" y="5449853"/>
            <a:ext cx="9822875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Aquí puedes ver el código de inyección de las </a:t>
            </a:r>
            <a:r>
              <a:rPr lang="es-ES" dirty="0" err="1" smtClean="0">
                <a:solidFill>
                  <a:schemeClr val="bg2">
                    <a:lumMod val="75000"/>
                  </a:schemeClr>
                </a:solidFill>
              </a:rPr>
              <a:t>cards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, esta compuesto de dos FOR anidados que permite ir por cada categoría y luego validar que para esa sección el video que se esta insertando pertenece a esa categoría. Adicionalmente hay una función ingreso categoría que se activa al dar click en el titulo de cada video y guarda  en el loca </a:t>
            </a:r>
            <a:r>
              <a:rPr lang="es-ES" dirty="0" err="1" smtClean="0">
                <a:solidFill>
                  <a:schemeClr val="bg2">
                    <a:lumMod val="75000"/>
                  </a:schemeClr>
                </a:solidFill>
              </a:rPr>
              <a:t>storage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  el numero único que identifica el video en la base de datos y redirige  a la pagina del video (categorias.html)</a:t>
            </a:r>
            <a:endParaRPr lang="es-VE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512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48487D-2BD6-4A8E-93BA-A223432C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FLUJO DE PÁGINAS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05D5148-5B48-4CF4-AC34-236F99BB5951}"/>
              </a:ext>
            </a:extLst>
          </p:cNvPr>
          <p:cNvSpPr txBox="1"/>
          <p:nvPr/>
        </p:nvSpPr>
        <p:spPr>
          <a:xfrm>
            <a:off x="4880025" y="136524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INDEX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F3E87AC8-F303-47B9-A338-4CEF65EB7455}"/>
              </a:ext>
            </a:extLst>
          </p:cNvPr>
          <p:cNvSpPr txBox="1"/>
          <p:nvPr/>
        </p:nvSpPr>
        <p:spPr>
          <a:xfrm>
            <a:off x="2313467" y="1750151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REGISTRO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2722A138-884B-45EF-8E07-A4E9A95DB7DD}"/>
              </a:ext>
            </a:extLst>
          </p:cNvPr>
          <p:cNvSpPr txBox="1"/>
          <p:nvPr/>
        </p:nvSpPr>
        <p:spPr>
          <a:xfrm>
            <a:off x="8187805" y="1750150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LOGIN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36706FB5-CCBE-4615-AE44-62EB1C883BA1}"/>
              </a:ext>
            </a:extLst>
          </p:cNvPr>
          <p:cNvSpPr txBox="1"/>
          <p:nvPr/>
        </p:nvSpPr>
        <p:spPr>
          <a:xfrm>
            <a:off x="4949298" y="3396814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HOME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58D7C1BD-2D22-4253-862F-1FDA89EF0CEA}"/>
              </a:ext>
            </a:extLst>
          </p:cNvPr>
          <p:cNvSpPr txBox="1"/>
          <p:nvPr/>
        </p:nvSpPr>
        <p:spPr>
          <a:xfrm>
            <a:off x="1812247" y="4917879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PERFIL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8C6D7564-D6EF-4771-A96A-D9D1DE81060B}"/>
              </a:ext>
            </a:extLst>
          </p:cNvPr>
          <p:cNvSpPr txBox="1"/>
          <p:nvPr/>
        </p:nvSpPr>
        <p:spPr>
          <a:xfrm>
            <a:off x="8103721" y="4907527"/>
            <a:ext cx="316576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 smtClean="0"/>
              <a:t>CATEGORIAS</a:t>
            </a:r>
            <a:endParaRPr lang="es-CO" sz="3200" dirty="0"/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xmlns="" id="{43779723-173C-4031-8177-43D4997094A8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4277275" y="-47554"/>
            <a:ext cx="1028852" cy="2566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xmlns="" id="{8848A6F6-05D5-4547-BEFA-65B12DA0D10C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7214445" y="-418166"/>
            <a:ext cx="1028851" cy="3307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7C1E8F0C-A4AC-41B7-9199-F70CA5088904}"/>
              </a:ext>
            </a:extLst>
          </p:cNvPr>
          <p:cNvSpPr txBox="1"/>
          <p:nvPr/>
        </p:nvSpPr>
        <p:spPr>
          <a:xfrm>
            <a:off x="4202156" y="970750"/>
            <a:ext cx="43032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Botones con funciones que redirigen página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xmlns="" id="{B18E40F4-6192-45ED-A489-3E0FD7189F67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4703376" y="2042538"/>
            <a:ext cx="34844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xmlns="" id="{03D444AC-CC8F-44BA-AE8A-B3ED1CB5342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7232563" y="1246616"/>
            <a:ext cx="1061889" cy="32385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xmlns="" id="{7A379AF7-3855-4CB0-9064-724E66D336E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4107583" y="2881209"/>
            <a:ext cx="936290" cy="3137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xmlns="" id="{96EE0B64-39F9-456C-8B30-E2D6B78EB372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16200000" flipH="1">
            <a:off x="7452459" y="2673383"/>
            <a:ext cx="925938" cy="3542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xmlns="" id="{DDCF2E22-9C27-432D-BC16-0F236E2C1D41}"/>
              </a:ext>
            </a:extLst>
          </p:cNvPr>
          <p:cNvSpPr txBox="1"/>
          <p:nvPr/>
        </p:nvSpPr>
        <p:spPr>
          <a:xfrm>
            <a:off x="4880025" y="1602986"/>
            <a:ext cx="302375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Una vez registrado, redirige a </a:t>
            </a:r>
            <a:r>
              <a:rPr lang="es-CO" dirty="0" err="1">
                <a:solidFill>
                  <a:schemeClr val="bg1"/>
                </a:solidFill>
              </a:rPr>
              <a:t>login</a:t>
            </a:r>
            <a:r>
              <a:rPr lang="es-CO" dirty="0">
                <a:solidFill>
                  <a:schemeClr val="bg1"/>
                </a:solidFill>
              </a:rPr>
              <a:t> y guardar información del usuario  en el local </a:t>
            </a:r>
            <a:r>
              <a:rPr lang="es-CO" dirty="0" err="1">
                <a:solidFill>
                  <a:schemeClr val="bg1"/>
                </a:solidFill>
              </a:rPr>
              <a:t>storage</a:t>
            </a:r>
            <a:r>
              <a:rPr lang="es-CO" dirty="0">
                <a:solidFill>
                  <a:schemeClr val="bg1"/>
                </a:solidFill>
              </a:rPr>
              <a:t> como el </a:t>
            </a:r>
            <a:r>
              <a:rPr lang="es-CO" dirty="0" err="1">
                <a:solidFill>
                  <a:schemeClr val="bg1"/>
                </a:solidFill>
              </a:rPr>
              <a:t>string</a:t>
            </a:r>
            <a:r>
              <a:rPr lang="es-CO" dirty="0">
                <a:solidFill>
                  <a:schemeClr val="bg1"/>
                </a:solidFill>
              </a:rPr>
              <a:t>/</a:t>
            </a:r>
            <a:r>
              <a:rPr lang="es-CO" dirty="0" err="1">
                <a:solidFill>
                  <a:schemeClr val="bg1"/>
                </a:solidFill>
              </a:rPr>
              <a:t>object</a:t>
            </a:r>
            <a:r>
              <a:rPr lang="es-CO" dirty="0">
                <a:solidFill>
                  <a:schemeClr val="bg1"/>
                </a:solidFill>
              </a:rPr>
              <a:t> “</a:t>
            </a:r>
            <a:r>
              <a:rPr lang="es-CO" dirty="0" err="1">
                <a:solidFill>
                  <a:schemeClr val="bg1"/>
                </a:solidFill>
              </a:rPr>
              <a:t>user</a:t>
            </a:r>
            <a:r>
              <a:rPr lang="es-CO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xmlns="" id="{4E28FE32-2CCE-4689-91FB-9B79231947C2}"/>
              </a:ext>
            </a:extLst>
          </p:cNvPr>
          <p:cNvSpPr txBox="1"/>
          <p:nvPr/>
        </p:nvSpPr>
        <p:spPr>
          <a:xfrm>
            <a:off x="8080429" y="2542704"/>
            <a:ext cx="302375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Solo puede accederse al home a través del </a:t>
            </a:r>
            <a:r>
              <a:rPr lang="es-CO" dirty="0" err="1">
                <a:solidFill>
                  <a:schemeClr val="bg1"/>
                </a:solidFill>
              </a:rPr>
              <a:t>login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xmlns="" id="{DE6739DC-A219-4F9C-8097-EF39E7461CD6}"/>
              </a:ext>
            </a:extLst>
          </p:cNvPr>
          <p:cNvSpPr txBox="1"/>
          <p:nvPr/>
        </p:nvSpPr>
        <p:spPr>
          <a:xfrm>
            <a:off x="7204132" y="4053417"/>
            <a:ext cx="435725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Guarda el número del video en el local </a:t>
            </a:r>
            <a:r>
              <a:rPr lang="es-CO" dirty="0" err="1">
                <a:solidFill>
                  <a:schemeClr val="bg1"/>
                </a:solidFill>
              </a:rPr>
              <a:t>storage</a:t>
            </a:r>
            <a:r>
              <a:rPr lang="es-CO" dirty="0">
                <a:solidFill>
                  <a:schemeClr val="bg1"/>
                </a:solidFill>
              </a:rPr>
              <a:t> como “</a:t>
            </a:r>
            <a:r>
              <a:rPr lang="es-CO" dirty="0" err="1">
                <a:solidFill>
                  <a:schemeClr val="bg1"/>
                </a:solidFill>
              </a:rPr>
              <a:t>noVideo</a:t>
            </a:r>
            <a:r>
              <a:rPr lang="es-CO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1" name="Bocadillo: rectángulo con esquinas redondeadas 40">
            <a:extLst>
              <a:ext uri="{FF2B5EF4-FFF2-40B4-BE49-F238E27FC236}">
                <a16:creationId xmlns:a16="http://schemas.microsoft.com/office/drawing/2014/main" xmlns="" id="{4B0B5BCA-0042-4B5D-989A-98F164008743}"/>
              </a:ext>
            </a:extLst>
          </p:cNvPr>
          <p:cNvSpPr/>
          <p:nvPr/>
        </p:nvSpPr>
        <p:spPr>
          <a:xfrm rot="21318027">
            <a:off x="4688515" y="4980669"/>
            <a:ext cx="3165764" cy="1603184"/>
          </a:xfrm>
          <a:prstGeom prst="wedgeRoundRectCallout">
            <a:avLst>
              <a:gd name="adj1" fmla="val 50611"/>
              <a:gd name="adj2" fmla="val 7475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Los </a:t>
            </a:r>
            <a:r>
              <a:rPr lang="es-CO" sz="1400" dirty="0" err="1"/>
              <a:t>javascript</a:t>
            </a:r>
            <a:r>
              <a:rPr lang="es-CO" sz="1400" dirty="0"/>
              <a:t> vinculados a las páginas  HOME y VIDEO contienen un objeto que  se construyó la información de 66  videos con las propiedades: </a:t>
            </a:r>
            <a:r>
              <a:rPr lang="es-CO" sz="1400" dirty="0" err="1"/>
              <a:t>num</a:t>
            </a:r>
            <a:r>
              <a:rPr lang="es-CO" sz="1400" dirty="0"/>
              <a:t> (número), </a:t>
            </a:r>
            <a:r>
              <a:rPr lang="es-CO" sz="1400" dirty="0" err="1"/>
              <a:t>iframe</a:t>
            </a:r>
            <a:r>
              <a:rPr lang="es-CO" sz="1400" dirty="0"/>
              <a:t> (link),  </a:t>
            </a:r>
            <a:r>
              <a:rPr lang="es-CO" sz="1400" dirty="0" err="1"/>
              <a:t>tittle</a:t>
            </a:r>
            <a:r>
              <a:rPr lang="es-CO" sz="1400" dirty="0"/>
              <a:t> (video), </a:t>
            </a:r>
            <a:r>
              <a:rPr lang="es-CO" sz="1400" dirty="0" err="1"/>
              <a:t>category</a:t>
            </a:r>
            <a:r>
              <a:rPr lang="es-CO" sz="1400" dirty="0"/>
              <a:t> (categoría), </a:t>
            </a:r>
            <a:r>
              <a:rPr lang="es-CO" sz="1400" dirty="0" err="1"/>
              <a:t>info</a:t>
            </a:r>
            <a:r>
              <a:rPr lang="es-CO" sz="1400" dirty="0"/>
              <a:t> (descripción), </a:t>
            </a:r>
            <a:r>
              <a:rPr lang="es-CO" sz="1400" dirty="0" err="1"/>
              <a:t>view</a:t>
            </a:r>
            <a:r>
              <a:rPr lang="es-CO" sz="1400" dirty="0"/>
              <a:t> (vistas)</a:t>
            </a:r>
          </a:p>
        </p:txBody>
      </p:sp>
      <p:sp>
        <p:nvSpPr>
          <p:cNvPr id="46" name="Bocadillo: rectángulo con esquinas redondeadas 45">
            <a:extLst>
              <a:ext uri="{FF2B5EF4-FFF2-40B4-BE49-F238E27FC236}">
                <a16:creationId xmlns:a16="http://schemas.microsoft.com/office/drawing/2014/main" xmlns="" id="{6F140C4C-F90E-44B3-8872-5218667F544C}"/>
              </a:ext>
            </a:extLst>
          </p:cNvPr>
          <p:cNvSpPr/>
          <p:nvPr/>
        </p:nvSpPr>
        <p:spPr>
          <a:xfrm rot="568038">
            <a:off x="9048773" y="155963"/>
            <a:ext cx="2659003" cy="1367209"/>
          </a:xfrm>
          <a:prstGeom prst="wedgeRoundRectCallout">
            <a:avLst>
              <a:gd name="adj1" fmla="val 65222"/>
              <a:gd name="adj2" fmla="val -5060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 tanto en LOGIN, PERFIL y el </a:t>
            </a:r>
            <a:r>
              <a:rPr lang="es-CO" sz="1400" dirty="0" err="1"/>
              <a:t>navbar</a:t>
            </a:r>
            <a:r>
              <a:rPr lang="es-CO" sz="1400" dirty="0"/>
              <a:t> de las páginas HOME y VIDEO  utilizan o modifican los valores de “</a:t>
            </a:r>
            <a:r>
              <a:rPr lang="es-CO" sz="1400" dirty="0" err="1"/>
              <a:t>user</a:t>
            </a:r>
            <a:r>
              <a:rPr lang="es-CO" sz="1400" dirty="0"/>
              <a:t>” en el local </a:t>
            </a:r>
            <a:r>
              <a:rPr lang="es-CO" sz="1400" dirty="0" err="1"/>
              <a:t>storage</a:t>
            </a:r>
            <a:r>
              <a:rPr lang="es-CO" sz="1400" dirty="0"/>
              <a:t>. Estos son </a:t>
            </a:r>
            <a:r>
              <a:rPr lang="es-CO" sz="1400" dirty="0" err="1"/>
              <a:t>llamadados</a:t>
            </a:r>
            <a:r>
              <a:rPr lang="es-CO" sz="1400" dirty="0"/>
              <a:t> con el método </a:t>
            </a:r>
            <a:r>
              <a:rPr lang="es-CO" sz="1400" dirty="0" err="1"/>
              <a:t>JSON.parse</a:t>
            </a:r>
            <a:r>
              <a:rPr lang="es-CO" sz="1400" dirty="0"/>
              <a:t>  </a:t>
            </a:r>
          </a:p>
        </p:txBody>
      </p:sp>
    </p:spTree>
    <p:extLst>
      <p:ext uri="{BB962C8B-B14F-4D97-AF65-F5344CB8AC3E}">
        <p14:creationId xmlns="" xmlns:p14="http://schemas.microsoft.com/office/powerpoint/2010/main" val="2867548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001B83-251D-4800-8661-78E2B6F5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BASE DE DATOS DE VIDEOS PARA HOME Y PAGINA DE VIDEO</a:t>
            </a:r>
            <a:endParaRPr lang="es-CO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1109" y="203923"/>
            <a:ext cx="501967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 t="43975" r="35455"/>
          <a:stretch>
            <a:fillRect/>
          </a:stretch>
        </p:blipFill>
        <p:spPr bwMode="auto">
          <a:xfrm>
            <a:off x="1586779" y="3906982"/>
            <a:ext cx="5049548" cy="276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Rayo"/>
          <p:cNvSpPr/>
          <p:nvPr/>
        </p:nvSpPr>
        <p:spPr>
          <a:xfrm rot="5637982">
            <a:off x="3876028" y="1412462"/>
            <a:ext cx="433322" cy="5062990"/>
          </a:xfrm>
          <a:prstGeom prst="lightningBol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CuadroTexto"/>
          <p:cNvSpPr txBox="1"/>
          <p:nvPr/>
        </p:nvSpPr>
        <p:spPr>
          <a:xfrm>
            <a:off x="6785263" y="290943"/>
            <a:ext cx="5157355" cy="480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Hay una base datos que se utiliza en la pagina home y en la pagina de cada video. En total hay 66 videos de 11 categorías que están contenidos en una matriz de objetos (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objs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) para cada objeto las propiedades son:</a:t>
            </a:r>
          </a:p>
          <a:p>
            <a:pPr algn="just"/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Num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 : Es un numero único que identifica cada objeto con la información del video.</a:t>
            </a:r>
          </a:p>
          <a:p>
            <a:pPr algn="just"/>
            <a:endParaRPr lang="es-VE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Iframe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 :  Es el link del video.</a:t>
            </a:r>
          </a:p>
          <a:p>
            <a:pPr algn="just"/>
            <a:endParaRPr lang="es-VE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Titulo :  nombre del video.</a:t>
            </a:r>
          </a:p>
          <a:p>
            <a:pPr algn="just"/>
            <a:endParaRPr lang="es-VE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Category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:   son 11 categorías de videos.</a:t>
            </a:r>
          </a:p>
          <a:p>
            <a:pPr algn="just"/>
            <a:endParaRPr lang="es-VE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Info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:  Detalles de cada video</a:t>
            </a:r>
          </a:p>
          <a:p>
            <a:pPr algn="just"/>
            <a:endParaRPr lang="es-VE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endParaRPr lang="es-VE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5128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48487D-2BD6-4A8E-93BA-A223432C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FLUJO DE PÁGINAS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05D5148-5B48-4CF4-AC34-236F99BB5951}"/>
              </a:ext>
            </a:extLst>
          </p:cNvPr>
          <p:cNvSpPr txBox="1"/>
          <p:nvPr/>
        </p:nvSpPr>
        <p:spPr>
          <a:xfrm>
            <a:off x="4880025" y="136524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INDEX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F3E87AC8-F303-47B9-A338-4CEF65EB7455}"/>
              </a:ext>
            </a:extLst>
          </p:cNvPr>
          <p:cNvSpPr txBox="1"/>
          <p:nvPr/>
        </p:nvSpPr>
        <p:spPr>
          <a:xfrm>
            <a:off x="2313467" y="1750151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REGISTRO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2722A138-884B-45EF-8E07-A4E9A95DB7DD}"/>
              </a:ext>
            </a:extLst>
          </p:cNvPr>
          <p:cNvSpPr txBox="1"/>
          <p:nvPr/>
        </p:nvSpPr>
        <p:spPr>
          <a:xfrm>
            <a:off x="8187805" y="1750150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LOGIN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36706FB5-CCBE-4615-AE44-62EB1C883BA1}"/>
              </a:ext>
            </a:extLst>
          </p:cNvPr>
          <p:cNvSpPr txBox="1"/>
          <p:nvPr/>
        </p:nvSpPr>
        <p:spPr>
          <a:xfrm>
            <a:off x="4949298" y="3396814"/>
            <a:ext cx="2389909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HOME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58D7C1BD-2D22-4253-862F-1FDA89EF0CEA}"/>
              </a:ext>
            </a:extLst>
          </p:cNvPr>
          <p:cNvSpPr txBox="1"/>
          <p:nvPr/>
        </p:nvSpPr>
        <p:spPr>
          <a:xfrm>
            <a:off x="1812247" y="4917879"/>
            <a:ext cx="2389909" cy="584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PERFIL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8C6D7564-D6EF-4771-A96A-D9D1DE81060B}"/>
              </a:ext>
            </a:extLst>
          </p:cNvPr>
          <p:cNvSpPr txBox="1"/>
          <p:nvPr/>
        </p:nvSpPr>
        <p:spPr>
          <a:xfrm>
            <a:off x="8103721" y="4907527"/>
            <a:ext cx="316576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 smtClean="0"/>
              <a:t>CATEGORIAS</a:t>
            </a:r>
            <a:endParaRPr lang="es-CO" sz="3200" dirty="0"/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xmlns="" id="{43779723-173C-4031-8177-43D4997094A8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4277275" y="-47554"/>
            <a:ext cx="1028852" cy="2566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xmlns="" id="{8848A6F6-05D5-4547-BEFA-65B12DA0D10C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7214445" y="-418166"/>
            <a:ext cx="1028851" cy="3307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xmlns="" id="{B18E40F4-6192-45ED-A489-3E0FD7189F67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4703376" y="2042538"/>
            <a:ext cx="34844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xmlns="" id="{03D444AC-CC8F-44BA-AE8A-B3ED1CB5342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7232563" y="1246616"/>
            <a:ext cx="1061889" cy="32385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xmlns="" id="{7A379AF7-3855-4CB0-9064-724E66D336E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4107583" y="2881209"/>
            <a:ext cx="936290" cy="3137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xmlns="" id="{96EE0B64-39F9-456C-8B30-E2D6B78EB372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16200000" flipH="1">
            <a:off x="7452459" y="2673383"/>
            <a:ext cx="925938" cy="3542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67548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001B83-251D-4800-8661-78E2B6F5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PERFIL</a:t>
            </a:r>
            <a:endParaRPr lang="es-CO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4486" y="277091"/>
            <a:ext cx="3076060" cy="453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8359" y="207818"/>
            <a:ext cx="6381750" cy="271301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1967347" y="4909894"/>
            <a:ext cx="8811492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El contenedor principal es  </a:t>
            </a:r>
            <a:r>
              <a:rPr lang="es-VE" dirty="0" err="1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div</a:t>
            </a:r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 con estilo de la clase “</a:t>
            </a:r>
            <a:r>
              <a:rPr lang="es-VE" dirty="0" err="1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form-register</a:t>
            </a:r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”,  el logo esta enlazado a la pagina home.</a:t>
            </a:r>
          </a:p>
          <a:p>
            <a:pPr algn="just"/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Se carga una imagen predefinida y debajo de los </a:t>
            </a:r>
            <a:r>
              <a:rPr lang="es-VE" dirty="0" err="1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titulos</a:t>
            </a:r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  correo, nombre y fecha de nacimiento (h5, clase “titulo inicial”) hay unos </a:t>
            </a:r>
            <a:r>
              <a:rPr lang="es-VE" dirty="0" err="1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parrafos</a:t>
            </a:r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 identificados con un id que permiten inyectar por medio de </a:t>
            </a:r>
            <a:r>
              <a:rPr lang="es-VE" dirty="0" err="1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javascript</a:t>
            </a:r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 los datos guardados en local </a:t>
            </a:r>
            <a:r>
              <a:rPr lang="es-VE" dirty="0" err="1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storage</a:t>
            </a:r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 .</a:t>
            </a:r>
          </a:p>
          <a:p>
            <a:pPr algn="just"/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El botón modificar permite cambiar al formulario descrito a continuación </a:t>
            </a:r>
            <a:endParaRPr lang="es-V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33553" y="3058391"/>
            <a:ext cx="5105400" cy="17907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512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001B83-251D-4800-8661-78E2B6F5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PERFIL</a:t>
            </a:r>
            <a:endParaRPr lang="es-CO" dirty="0"/>
          </a:p>
        </p:txBody>
      </p:sp>
      <p:sp>
        <p:nvSpPr>
          <p:cNvPr id="6" name="5 CuadroTexto"/>
          <p:cNvSpPr txBox="1"/>
          <p:nvPr/>
        </p:nvSpPr>
        <p:spPr>
          <a:xfrm>
            <a:off x="1413163" y="4369565"/>
            <a:ext cx="5056909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Se inyecta un código con inputs que tienen como 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placeholder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 la información ya almacenada en el 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localstorage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 del usuario.</a:t>
            </a:r>
          </a:p>
          <a:p>
            <a:pPr algn="just"/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También tiene un botón que activa la función guardar. Esta función almacena los nuevos datos en variables  y revisa si hay información nueva. Si la hay la actualiza en el objeto del usuario y luego lo vuelve a subir al 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localstorage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es-V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277" y="180110"/>
            <a:ext cx="2933113" cy="40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6910" y="207818"/>
            <a:ext cx="7574250" cy="2960976"/>
          </a:xfrm>
          <a:prstGeom prst="roundRect">
            <a:avLst>
              <a:gd name="adj" fmla="val 8245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11634" y="3312074"/>
            <a:ext cx="5458691" cy="3126823"/>
          </a:xfrm>
          <a:prstGeom prst="roundRect">
            <a:avLst>
              <a:gd name="adj" fmla="val 6033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55128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48487D-2BD6-4A8E-93BA-A223432C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FLUJO DE PÁGINAS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05D5148-5B48-4CF4-AC34-236F99BB5951}"/>
              </a:ext>
            </a:extLst>
          </p:cNvPr>
          <p:cNvSpPr txBox="1"/>
          <p:nvPr/>
        </p:nvSpPr>
        <p:spPr>
          <a:xfrm>
            <a:off x="4880025" y="136524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INDEX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F3E87AC8-F303-47B9-A338-4CEF65EB7455}"/>
              </a:ext>
            </a:extLst>
          </p:cNvPr>
          <p:cNvSpPr txBox="1"/>
          <p:nvPr/>
        </p:nvSpPr>
        <p:spPr>
          <a:xfrm>
            <a:off x="2313467" y="1750151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REGISTRO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2722A138-884B-45EF-8E07-A4E9A95DB7DD}"/>
              </a:ext>
            </a:extLst>
          </p:cNvPr>
          <p:cNvSpPr txBox="1"/>
          <p:nvPr/>
        </p:nvSpPr>
        <p:spPr>
          <a:xfrm>
            <a:off x="8187805" y="1750150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LOGIN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36706FB5-CCBE-4615-AE44-62EB1C883BA1}"/>
              </a:ext>
            </a:extLst>
          </p:cNvPr>
          <p:cNvSpPr txBox="1"/>
          <p:nvPr/>
        </p:nvSpPr>
        <p:spPr>
          <a:xfrm>
            <a:off x="4949298" y="3396814"/>
            <a:ext cx="2389909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HOME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58D7C1BD-2D22-4253-862F-1FDA89EF0CEA}"/>
              </a:ext>
            </a:extLst>
          </p:cNvPr>
          <p:cNvSpPr txBox="1"/>
          <p:nvPr/>
        </p:nvSpPr>
        <p:spPr>
          <a:xfrm>
            <a:off x="1812247" y="4917879"/>
            <a:ext cx="2389909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PERFIL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8C6D7564-D6EF-4771-A96A-D9D1DE81060B}"/>
              </a:ext>
            </a:extLst>
          </p:cNvPr>
          <p:cNvSpPr txBox="1"/>
          <p:nvPr/>
        </p:nvSpPr>
        <p:spPr>
          <a:xfrm>
            <a:off x="8103721" y="4907527"/>
            <a:ext cx="3165764" cy="584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 smtClean="0"/>
              <a:t>CATEGORIAS</a:t>
            </a:r>
            <a:endParaRPr lang="es-CO" sz="3200" dirty="0"/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xmlns="" id="{43779723-173C-4031-8177-43D4997094A8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4277275" y="-47554"/>
            <a:ext cx="1028852" cy="2566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xmlns="" id="{8848A6F6-05D5-4547-BEFA-65B12DA0D10C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7214445" y="-418166"/>
            <a:ext cx="1028851" cy="3307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xmlns="" id="{B18E40F4-6192-45ED-A489-3E0FD7189F67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4703376" y="2042538"/>
            <a:ext cx="34844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xmlns="" id="{03D444AC-CC8F-44BA-AE8A-B3ED1CB5342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7232563" y="1246616"/>
            <a:ext cx="1061889" cy="32385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xmlns="" id="{7A379AF7-3855-4CB0-9064-724E66D336E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4107583" y="2881209"/>
            <a:ext cx="936290" cy="3137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xmlns="" id="{96EE0B64-39F9-456C-8B30-E2D6B78EB372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16200000" flipH="1">
            <a:off x="7452459" y="2673383"/>
            <a:ext cx="925938" cy="3542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67548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CATEGORÍAS</a:t>
            </a:r>
            <a:endParaRPr lang="es-CO" dirty="0"/>
          </a:p>
        </p:txBody>
      </p:sp>
      <p:sp>
        <p:nvSpPr>
          <p:cNvPr id="3" name="2 CuadroTexto"/>
          <p:cNvSpPr txBox="1"/>
          <p:nvPr/>
        </p:nvSpPr>
        <p:spPr>
          <a:xfrm>
            <a:off x="9608562" y="272589"/>
            <a:ext cx="2290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dirty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ontenedor  principal</a:t>
            </a:r>
          </a:p>
          <a:p>
            <a:pPr algn="just"/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con hijos internos, el cual publica el video elegido de la lista.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3 Flecha curvada hacia arriba"/>
          <p:cNvSpPr/>
          <p:nvPr/>
        </p:nvSpPr>
        <p:spPr>
          <a:xfrm rot="1498372">
            <a:off x="3747732" y="6281541"/>
            <a:ext cx="1523512" cy="530697"/>
          </a:xfrm>
          <a:prstGeom prst="curvedUpArrow">
            <a:avLst>
              <a:gd name="adj1" fmla="val 16249"/>
              <a:gd name="adj2" fmla="val 48564"/>
              <a:gd name="adj3" fmla="val 26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/>
          <a:srcRect l="2367" t="6238" r="1969" b="5218"/>
          <a:stretch/>
        </p:blipFill>
        <p:spPr>
          <a:xfrm>
            <a:off x="1448658" y="136524"/>
            <a:ext cx="6073932" cy="3162341"/>
          </a:xfrm>
          <a:prstGeom prst="rect">
            <a:avLst/>
          </a:prstGeom>
        </p:spPr>
      </p:pic>
      <p:sp>
        <p:nvSpPr>
          <p:cNvPr id="10" name="Bocadillo: rectángulo con esquinas redondeadas 40">
            <a:extLst>
              <a:ext uri="{FF2B5EF4-FFF2-40B4-BE49-F238E27FC236}">
                <a16:creationId xmlns="" xmlns:a16="http://schemas.microsoft.com/office/drawing/2014/main" id="{4B0B5BCA-0042-4B5D-989A-98F164008743}"/>
              </a:ext>
            </a:extLst>
          </p:cNvPr>
          <p:cNvSpPr/>
          <p:nvPr/>
        </p:nvSpPr>
        <p:spPr>
          <a:xfrm rot="281973" flipH="1">
            <a:off x="7796252" y="337671"/>
            <a:ext cx="1620441" cy="773538"/>
          </a:xfrm>
          <a:prstGeom prst="wedgeRoundRectCallout">
            <a:avLst>
              <a:gd name="adj1" fmla="val 50611"/>
              <a:gd name="adj2" fmla="val 7475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/>
              <a:t>VISTA GENERAL</a:t>
            </a:r>
            <a:endParaRPr lang="es-CO" sz="1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647" y="4148017"/>
            <a:ext cx="3025977" cy="17248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562" y="5010457"/>
            <a:ext cx="4506000" cy="1522718"/>
          </a:xfrm>
          <a:prstGeom prst="rect">
            <a:avLst/>
          </a:prstGeom>
        </p:spPr>
      </p:pic>
      <p:sp>
        <p:nvSpPr>
          <p:cNvPr id="13" name="3 Flecha curvada hacia arriba"/>
          <p:cNvSpPr/>
          <p:nvPr/>
        </p:nvSpPr>
        <p:spPr>
          <a:xfrm rot="18830035">
            <a:off x="9547635" y="4953728"/>
            <a:ext cx="1255727" cy="398101"/>
          </a:xfrm>
          <a:prstGeom prst="curvedUpArrow">
            <a:avLst>
              <a:gd name="adj1" fmla="val 16249"/>
              <a:gd name="adj2" fmla="val 48564"/>
              <a:gd name="adj3" fmla="val 26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856" y="3426838"/>
            <a:ext cx="7424144" cy="1150627"/>
          </a:xfrm>
          <a:prstGeom prst="rect">
            <a:avLst/>
          </a:prstGeom>
        </p:spPr>
      </p:pic>
      <p:sp>
        <p:nvSpPr>
          <p:cNvPr id="16" name="2 CuadroTexto"/>
          <p:cNvSpPr txBox="1"/>
          <p:nvPr/>
        </p:nvSpPr>
        <p:spPr>
          <a:xfrm>
            <a:off x="1459647" y="3410710"/>
            <a:ext cx="286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dirty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ontenedor  de la estructura de la pagina en HTML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2 CuadroTexto"/>
          <p:cNvSpPr txBox="1"/>
          <p:nvPr/>
        </p:nvSpPr>
        <p:spPr>
          <a:xfrm>
            <a:off x="9806564" y="5743545"/>
            <a:ext cx="202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Objeto con contenido de video principal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2 CuadroTexto"/>
          <p:cNvSpPr txBox="1"/>
          <p:nvPr/>
        </p:nvSpPr>
        <p:spPr>
          <a:xfrm>
            <a:off x="7590727" y="2530605"/>
            <a:ext cx="286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Inyección de </a:t>
            </a:r>
            <a:r>
              <a:rPr lang="es-419" dirty="0">
                <a:solidFill>
                  <a:schemeClr val="bg2">
                    <a:lumMod val="50000"/>
                  </a:schemeClr>
                </a:solidFill>
              </a:rPr>
              <a:t>código </a:t>
            </a:r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del Video principal  desde </a:t>
            </a:r>
            <a:r>
              <a:rPr lang="es-419" dirty="0">
                <a:solidFill>
                  <a:schemeClr val="bg2">
                    <a:lumMod val="50000"/>
                  </a:schemeClr>
                </a:solidFill>
              </a:rPr>
              <a:t>JavaScript en </a:t>
            </a:r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HTML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43396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CATEGORÍAS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/>
          <a:srcRect l="2367" t="6238" r="1969" b="5218"/>
          <a:stretch/>
        </p:blipFill>
        <p:spPr>
          <a:xfrm>
            <a:off x="1618341" y="136524"/>
            <a:ext cx="6073932" cy="3162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276" y="568154"/>
            <a:ext cx="329509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r="30054"/>
          <a:stretch/>
        </p:blipFill>
        <p:spPr>
          <a:xfrm>
            <a:off x="1618341" y="3592636"/>
            <a:ext cx="5329214" cy="2392109"/>
          </a:xfrm>
          <a:prstGeom prst="rect">
            <a:avLst/>
          </a:prstGeom>
        </p:spPr>
      </p:pic>
      <p:sp>
        <p:nvSpPr>
          <p:cNvPr id="9" name="2 CuadroTexto"/>
          <p:cNvSpPr txBox="1"/>
          <p:nvPr/>
        </p:nvSpPr>
        <p:spPr>
          <a:xfrm>
            <a:off x="7909788" y="216027"/>
            <a:ext cx="2290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Videos relacionados diferentes al video principal.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958" y="787229"/>
            <a:ext cx="2742179" cy="1561442"/>
          </a:xfrm>
          <a:prstGeom prst="rect">
            <a:avLst/>
          </a:prstGeom>
        </p:spPr>
      </p:pic>
      <p:sp>
        <p:nvSpPr>
          <p:cNvPr id="13" name="2 CuadroTexto"/>
          <p:cNvSpPr txBox="1"/>
          <p:nvPr/>
        </p:nvSpPr>
        <p:spPr>
          <a:xfrm>
            <a:off x="7258070" y="5367342"/>
            <a:ext cx="4507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Se utiliza </a:t>
            </a:r>
            <a:r>
              <a:rPr lang="es-419" dirty="0" err="1" smtClean="0">
                <a:solidFill>
                  <a:schemeClr val="bg2">
                    <a:lumMod val="50000"/>
                  </a:schemeClr>
                </a:solidFill>
              </a:rPr>
              <a:t>Math.random</a:t>
            </a:r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 para que se elija un video aleatorio relacionado a la misma categoría del video principal. También se comparan los videos inyectados desde JavaScript para que no se repitan.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788" y="2745304"/>
            <a:ext cx="4153480" cy="13432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38990">
            <a:off x="5993481" y="5762847"/>
            <a:ext cx="1181298" cy="9083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051772" y="3943486"/>
            <a:ext cx="422411" cy="219475"/>
          </a:xfrm>
          <a:prstGeom prst="rect">
            <a:avLst/>
          </a:prstGeom>
        </p:spPr>
      </p:pic>
      <p:sp>
        <p:nvSpPr>
          <p:cNvPr id="12" name="2 CuadroTexto"/>
          <p:cNvSpPr txBox="1"/>
          <p:nvPr/>
        </p:nvSpPr>
        <p:spPr>
          <a:xfrm>
            <a:off x="7258070" y="4264429"/>
            <a:ext cx="450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Se declara la función en categoria.js y se usa </a:t>
            </a:r>
            <a:r>
              <a:rPr lang="es-419" dirty="0" err="1" smtClean="0">
                <a:solidFill>
                  <a:schemeClr val="bg2">
                    <a:lumMod val="50000"/>
                  </a:schemeClr>
                </a:solidFill>
              </a:rPr>
              <a:t>localStorage</a:t>
            </a:r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 para almacenar el numero de video escogido.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13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48487D-2BD6-4A8E-93BA-A223432C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FLUJO DE PÁGINAS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05D5148-5B48-4CF4-AC34-236F99BB5951}"/>
              </a:ext>
            </a:extLst>
          </p:cNvPr>
          <p:cNvSpPr txBox="1"/>
          <p:nvPr/>
        </p:nvSpPr>
        <p:spPr>
          <a:xfrm>
            <a:off x="4880025" y="136524"/>
            <a:ext cx="2389909" cy="584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INDEX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F3E87AC8-F303-47B9-A338-4CEF65EB7455}"/>
              </a:ext>
            </a:extLst>
          </p:cNvPr>
          <p:cNvSpPr txBox="1"/>
          <p:nvPr/>
        </p:nvSpPr>
        <p:spPr>
          <a:xfrm>
            <a:off x="2313467" y="1750151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REGISTRO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2722A138-884B-45EF-8E07-A4E9A95DB7DD}"/>
              </a:ext>
            </a:extLst>
          </p:cNvPr>
          <p:cNvSpPr txBox="1"/>
          <p:nvPr/>
        </p:nvSpPr>
        <p:spPr>
          <a:xfrm>
            <a:off x="8187805" y="1750150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LOGIN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36706FB5-CCBE-4615-AE44-62EB1C883BA1}"/>
              </a:ext>
            </a:extLst>
          </p:cNvPr>
          <p:cNvSpPr txBox="1"/>
          <p:nvPr/>
        </p:nvSpPr>
        <p:spPr>
          <a:xfrm>
            <a:off x="4949298" y="3396814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HOME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58D7C1BD-2D22-4253-862F-1FDA89EF0CEA}"/>
              </a:ext>
            </a:extLst>
          </p:cNvPr>
          <p:cNvSpPr txBox="1"/>
          <p:nvPr/>
        </p:nvSpPr>
        <p:spPr>
          <a:xfrm>
            <a:off x="1812247" y="4917879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PERFIL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8C6D7564-D6EF-4771-A96A-D9D1DE81060B}"/>
              </a:ext>
            </a:extLst>
          </p:cNvPr>
          <p:cNvSpPr txBox="1"/>
          <p:nvPr/>
        </p:nvSpPr>
        <p:spPr>
          <a:xfrm>
            <a:off x="8103721" y="4907527"/>
            <a:ext cx="316576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VIDEO </a:t>
            </a:r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xmlns="" id="{43779723-173C-4031-8177-43D4997094A8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4277275" y="-47554"/>
            <a:ext cx="1028852" cy="2566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xmlns="" id="{8848A6F6-05D5-4547-BEFA-65B12DA0D10C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7214445" y="-418166"/>
            <a:ext cx="1028851" cy="3307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xmlns="" id="{B18E40F4-6192-45ED-A489-3E0FD7189F67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4703376" y="2042538"/>
            <a:ext cx="34844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xmlns="" id="{03D444AC-CC8F-44BA-AE8A-B3ED1CB5342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7232563" y="1246616"/>
            <a:ext cx="1061889" cy="32385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xmlns="" id="{7A379AF7-3855-4CB0-9064-724E66D336E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4107583" y="2881209"/>
            <a:ext cx="936290" cy="3137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xmlns="" id="{96EE0B64-39F9-456C-8B30-E2D6B78EB372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16200000" flipH="1">
            <a:off x="7452459" y="2673383"/>
            <a:ext cx="925938" cy="3542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6754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8717" t="230"/>
          <a:stretch>
            <a:fillRect/>
          </a:stretch>
        </p:blipFill>
        <p:spPr bwMode="auto">
          <a:xfrm>
            <a:off x="1474334" y="228601"/>
            <a:ext cx="10717666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99781" y="2488707"/>
            <a:ext cx="5848220" cy="1448655"/>
          </a:xfrm>
        </p:spPr>
        <p:txBody>
          <a:bodyPr/>
          <a:lstStyle/>
          <a:p>
            <a:r>
              <a:rPr lang="es-CO" dirty="0"/>
              <a:t>INDEX</a:t>
            </a:r>
          </a:p>
        </p:txBody>
      </p:sp>
    </p:spTree>
    <p:extLst>
      <p:ext uri="{BB962C8B-B14F-4D97-AF65-F5344CB8AC3E}">
        <p14:creationId xmlns="" xmlns:p14="http://schemas.microsoft.com/office/powerpoint/2010/main" val="168176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INDEX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358" y="299550"/>
            <a:ext cx="1534946" cy="63389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842" y="1087313"/>
            <a:ext cx="6919050" cy="2247167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10" y="4573463"/>
            <a:ext cx="7304490" cy="164430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83" y="3515579"/>
            <a:ext cx="2737168" cy="80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660442" y="2620105"/>
            <a:ext cx="3273508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Contenedor div principal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ada boton de acceso  contiene varias etiquetas como  a, b, icon </a:t>
            </a:r>
          </a:p>
          <a:p>
            <a:endParaRPr lang="es-CO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s-CO" dirty="0" smtClean="0">
                <a:solidFill>
                  <a:schemeClr val="bg2">
                    <a:lumMod val="50000"/>
                  </a:schemeClr>
                </a:solidFill>
              </a:rPr>
              <a:t>Adicionalmente c</a:t>
            </a:r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ontienen  una animacion hover de forma horizontal  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10650" y="280988"/>
            <a:ext cx="15621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10 Conector recto de flecha"/>
          <p:cNvCxnSpPr>
            <a:stCxn id="1026" idx="3"/>
            <a:endCxn id="3" idx="1"/>
          </p:cNvCxnSpPr>
          <p:nvPr/>
        </p:nvCxnSpPr>
        <p:spPr>
          <a:xfrm flipV="1">
            <a:off x="7381304" y="609601"/>
            <a:ext cx="1629346" cy="68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0585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INDEX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38" y="57515"/>
            <a:ext cx="9163050" cy="96202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70" y="2057401"/>
            <a:ext cx="5997625" cy="264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1" y="4309903"/>
            <a:ext cx="6180568" cy="254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872390" y="1198134"/>
            <a:ext cx="923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En la parte de abajo delContenedor principal hay un contenedor secundario</a:t>
            </a:r>
          </a:p>
          <a:p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con hijos internos el cual contiene varias  etiquetas  e iconos de las principales </a:t>
            </a:r>
          </a:p>
          <a:p>
            <a:r>
              <a:rPr lang="es-419" dirty="0" smtClean="0">
                <a:solidFill>
                  <a:schemeClr val="bg2">
                    <a:lumMod val="50000"/>
                  </a:schemeClr>
                </a:solidFill>
              </a:rPr>
              <a:t>redes sociales de PLAYWEB. Tienen animacion hover de cambio de color</a:t>
            </a:r>
            <a:endParaRPr lang="es-CO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3 Flecha curvada hacia arriba"/>
          <p:cNvSpPr/>
          <p:nvPr/>
        </p:nvSpPr>
        <p:spPr>
          <a:xfrm rot="2600793">
            <a:off x="4039315" y="5182470"/>
            <a:ext cx="1428560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4339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48487D-2BD6-4A8E-93BA-A223432C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FLUJO DE PÁGINAS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05D5148-5B48-4CF4-AC34-236F99BB5951}"/>
              </a:ext>
            </a:extLst>
          </p:cNvPr>
          <p:cNvSpPr txBox="1"/>
          <p:nvPr/>
        </p:nvSpPr>
        <p:spPr>
          <a:xfrm>
            <a:off x="4880025" y="136524"/>
            <a:ext cx="2389909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INDEX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F3E87AC8-F303-47B9-A338-4CEF65EB7455}"/>
              </a:ext>
            </a:extLst>
          </p:cNvPr>
          <p:cNvSpPr txBox="1"/>
          <p:nvPr/>
        </p:nvSpPr>
        <p:spPr>
          <a:xfrm>
            <a:off x="2313467" y="1750151"/>
            <a:ext cx="2389909" cy="584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REGISTRO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2722A138-884B-45EF-8E07-A4E9A95DB7DD}"/>
              </a:ext>
            </a:extLst>
          </p:cNvPr>
          <p:cNvSpPr txBox="1"/>
          <p:nvPr/>
        </p:nvSpPr>
        <p:spPr>
          <a:xfrm>
            <a:off x="8187805" y="1750150"/>
            <a:ext cx="2389909" cy="584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LOGIN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36706FB5-CCBE-4615-AE44-62EB1C883BA1}"/>
              </a:ext>
            </a:extLst>
          </p:cNvPr>
          <p:cNvSpPr txBox="1"/>
          <p:nvPr/>
        </p:nvSpPr>
        <p:spPr>
          <a:xfrm>
            <a:off x="4949298" y="3396814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HOME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58D7C1BD-2D22-4253-862F-1FDA89EF0CEA}"/>
              </a:ext>
            </a:extLst>
          </p:cNvPr>
          <p:cNvSpPr txBox="1"/>
          <p:nvPr/>
        </p:nvSpPr>
        <p:spPr>
          <a:xfrm>
            <a:off x="1812247" y="4917879"/>
            <a:ext cx="238990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PERFIL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8C6D7564-D6EF-4771-A96A-D9D1DE81060B}"/>
              </a:ext>
            </a:extLst>
          </p:cNvPr>
          <p:cNvSpPr txBox="1"/>
          <p:nvPr/>
        </p:nvSpPr>
        <p:spPr>
          <a:xfrm>
            <a:off x="8103721" y="4907527"/>
            <a:ext cx="316576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3200" dirty="0" smtClean="0"/>
              <a:t>CATEGORIAS</a:t>
            </a:r>
            <a:endParaRPr lang="es-CO" sz="3200" dirty="0"/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xmlns="" id="{43779723-173C-4031-8177-43D4997094A8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4277275" y="-47554"/>
            <a:ext cx="1028852" cy="2566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xmlns="" id="{8848A6F6-05D5-4547-BEFA-65B12DA0D10C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7214445" y="-418166"/>
            <a:ext cx="1028851" cy="33077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xmlns="" id="{B18E40F4-6192-45ED-A489-3E0FD7189F67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4703376" y="2042538"/>
            <a:ext cx="34844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xmlns="" id="{03D444AC-CC8F-44BA-AE8A-B3ED1CB5342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7232563" y="1246616"/>
            <a:ext cx="1061889" cy="32385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xmlns="" id="{7A379AF7-3855-4CB0-9064-724E66D336E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4107583" y="2881209"/>
            <a:ext cx="936290" cy="3137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xmlns="" id="{96EE0B64-39F9-456C-8B30-E2D6B78EB372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16200000" flipH="1">
            <a:off x="7452459" y="2673383"/>
            <a:ext cx="925938" cy="3542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6754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REGISTRO</a:t>
            </a:r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20" y="283064"/>
            <a:ext cx="3258825" cy="89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21" y="2492441"/>
            <a:ext cx="5297196" cy="2338931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6134100" y="0"/>
            <a:ext cx="5600700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El contenedor principal es  </a:t>
            </a:r>
            <a:r>
              <a:rPr lang="es-VE" dirty="0" err="1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div</a:t>
            </a:r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 con estilo de la clase “</a:t>
            </a:r>
            <a:r>
              <a:rPr lang="es-VE" dirty="0" err="1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form-register</a:t>
            </a:r>
            <a:r>
              <a:rPr lang="es-VE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</a:rPr>
              <a:t>”,  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Las casillas son inputs con estilos de clase “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controls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”. La de correo contiene un método para cambiar de mayúsculas  a Minúsculas.</a:t>
            </a:r>
          </a:p>
          <a:p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 Todas contiene una validación para recordarle al  Usuario los datos importantes a ingresar Los botones también son inputs pero están asociados a funciones 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onclick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 y tienen otro estilo. </a:t>
            </a:r>
            <a:endParaRPr lang="es-V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19" y="1653063"/>
            <a:ext cx="3630207" cy="4599772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81264">
            <a:off x="5072728" y="2996714"/>
            <a:ext cx="792163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89372">
            <a:off x="5050391" y="3403306"/>
            <a:ext cx="792163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25768">
            <a:off x="5068606" y="3843411"/>
            <a:ext cx="792163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02684">
            <a:off x="5097345" y="4295037"/>
            <a:ext cx="792163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271" y="5044736"/>
            <a:ext cx="5297196" cy="130923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1100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8AE47A-7A41-4C09-90A3-6AD217F6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REGISTRO</a:t>
            </a:r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20" y="283064"/>
            <a:ext cx="3258825" cy="89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6134100" y="0"/>
            <a:ext cx="56007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La función asociada al botón registrar </a:t>
            </a:r>
            <a:r>
              <a:rPr lang="es-VE" dirty="0" err="1" smtClean="0">
                <a:solidFill>
                  <a:schemeClr val="bg2">
                    <a:lumMod val="75000"/>
                  </a:schemeClr>
                </a:solidFill>
              </a:rPr>
              <a:t>register</a:t>
            </a:r>
            <a:r>
              <a:rPr lang="es-VE" dirty="0" smtClean="0">
                <a:solidFill>
                  <a:schemeClr val="bg2">
                    <a:lumMod val="75000"/>
                  </a:schemeClr>
                </a:solidFill>
              </a:rPr>
              <a:t>() guarda los datos introducidos por el usuario una vez valida que hay toda la información</a:t>
            </a:r>
            <a:endParaRPr lang="es-V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2700" y="983784"/>
            <a:ext cx="4819650" cy="416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b="25777"/>
          <a:stretch>
            <a:fillRect/>
          </a:stretch>
        </p:blipFill>
        <p:spPr bwMode="auto">
          <a:xfrm>
            <a:off x="6372225" y="5148263"/>
            <a:ext cx="4829175" cy="170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76475" y="1743075"/>
            <a:ext cx="3333750" cy="4476750"/>
          </a:xfrm>
          <a:prstGeom prst="roundRect">
            <a:avLst>
              <a:gd name="adj" fmla="val 9187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11006020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arco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1221</TotalTime>
  <Words>1289</Words>
  <Application>Microsoft Office PowerPoint</Application>
  <PresentationFormat>Personalizado</PresentationFormat>
  <Paragraphs>131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Marco</vt:lpstr>
      <vt:lpstr>MANUAL DE DESAROLLO</vt:lpstr>
      <vt:lpstr>FLUJO DE PÁGINAS</vt:lpstr>
      <vt:lpstr>FLUJO DE PÁGINAS</vt:lpstr>
      <vt:lpstr>INDEX</vt:lpstr>
      <vt:lpstr>INDEX</vt:lpstr>
      <vt:lpstr>INDEX</vt:lpstr>
      <vt:lpstr>FLUJO DE PÁGINAS</vt:lpstr>
      <vt:lpstr>REGISTRO</vt:lpstr>
      <vt:lpstr>REGISTRO</vt:lpstr>
      <vt:lpstr>LOGIN</vt:lpstr>
      <vt:lpstr>LOGIN</vt:lpstr>
      <vt:lpstr>FLUJO DE PÁGINAS</vt:lpstr>
      <vt:lpstr>INDEX</vt:lpstr>
      <vt:lpstr>HOME / NAVBAR</vt:lpstr>
      <vt:lpstr>HOME / NAVBAR</vt:lpstr>
      <vt:lpstr>HOME / JAVA SCRIPT  DEL BUSCADOR INTERNO</vt:lpstr>
      <vt:lpstr>HOME / NAVBAR</vt:lpstr>
      <vt:lpstr>HOME / MENU  VERTICAL</vt:lpstr>
      <vt:lpstr>HOME</vt:lpstr>
      <vt:lpstr>BASE DE DATOS DE VIDEOS PARA HOME Y PAGINA DE VIDEO</vt:lpstr>
      <vt:lpstr>FLUJO DE PÁGINAS</vt:lpstr>
      <vt:lpstr>PERFIL</vt:lpstr>
      <vt:lpstr>PERFIL</vt:lpstr>
      <vt:lpstr>FLUJO DE PÁGINAS</vt:lpstr>
      <vt:lpstr>CATEGORÍAS</vt:lpstr>
      <vt:lpstr>CATEGORÍAS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DESAROLLO</dc:title>
  <dc:creator>Acer</dc:creator>
  <cp:lastModifiedBy>luz ismenia gonzalez vivas</cp:lastModifiedBy>
  <cp:revision>63</cp:revision>
  <dcterms:created xsi:type="dcterms:W3CDTF">2020-03-05T03:01:15Z</dcterms:created>
  <dcterms:modified xsi:type="dcterms:W3CDTF">2020-03-06T13:48:47Z</dcterms:modified>
</cp:coreProperties>
</file>